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38"/>
  </p:notesMasterIdLst>
  <p:sldIdLst>
    <p:sldId id="256" r:id="rId2"/>
    <p:sldId id="257" r:id="rId3"/>
    <p:sldId id="259" r:id="rId4"/>
    <p:sldId id="260" r:id="rId5"/>
    <p:sldId id="261" r:id="rId6"/>
    <p:sldId id="258" r:id="rId7"/>
    <p:sldId id="263" r:id="rId8"/>
    <p:sldId id="264" r:id="rId9"/>
    <p:sldId id="262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90" r:id="rId31"/>
    <p:sldId id="286" r:id="rId32"/>
    <p:sldId id="287" r:id="rId33"/>
    <p:sldId id="288" r:id="rId34"/>
    <p:sldId id="289" r:id="rId35"/>
    <p:sldId id="292" r:id="rId36"/>
    <p:sldId id="291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3" autoAdjust="0"/>
    <p:restoredTop sz="85399" autoAdjust="0"/>
  </p:normalViewPr>
  <p:slideViewPr>
    <p:cSldViewPr snapToGrid="0">
      <p:cViewPr varScale="1">
        <p:scale>
          <a:sx n="63" d="100"/>
          <a:sy n="63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669213-53AC-448F-88F6-27525BA754DF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3ADEFF-7181-4129-8713-490B08726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111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3ADEFF-7181-4129-8713-490B0872624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014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3ADEFF-7181-4129-8713-490B0872624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601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92B0B-C2E8-4E6A-8FAA-A29951E264AC}" type="datetime1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453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70960-1E67-41A5-90E4-301420A4A897}" type="datetime1">
              <a:rPr lang="en-US" smtClean="0"/>
              <a:t>9/11/2018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729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BAA51-63CD-49EA-A346-53DCAB379384}" type="datetime1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0890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B2752-BD0E-4386-9DB7-7F4DAEDD68DB}" type="datetime1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771973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51E70-F844-408D-8E2B-294EEA884631}" type="datetime1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9189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7807B-3A09-43B2-8189-A7AF3C67D352}" type="datetime1">
              <a:rPr lang="en-US" smtClean="0"/>
              <a:t>9/11/2018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2959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AE1F8-EFE0-4216-8D27-D60C04A958D6}" type="datetime1">
              <a:rPr lang="en-US" smtClean="0"/>
              <a:t>9/11/2018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2649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B756-CF29-495E-AFDD-507BA93B2AAE}" type="datetime1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5209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2535E-9789-4176-9720-3A347B09F8A9}" type="datetime1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434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913C1-7C94-4A5B-9FFD-417F3ECC4C18}" type="datetime1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32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81A4-DBC0-4DFF-B87A-205A67DEEAE2}" type="datetime1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894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A154-F375-453C-B87C-485EFB25FFFB}" type="datetime1">
              <a:rPr lang="en-US" smtClean="0"/>
              <a:t>9/11/2018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902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AE077-3E41-48B4-B191-0E5FD826C923}" type="datetime1">
              <a:rPr lang="en-US" smtClean="0"/>
              <a:t>9/11/2018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62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6DC25-ACFE-4D00-AF6C-8D1474B232E4}" type="datetime1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99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01897-C838-4D3A-BDA6-DA5A4EABE9A9}" type="datetime1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254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CDE07-4D63-4670-8DB9-A99184AC251D}" type="datetime1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583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2AA0E-7CD1-40CA-9F74-A89B4E47C023}" type="datetime1">
              <a:rPr lang="en-US" smtClean="0"/>
              <a:t>9/11/2018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829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800BAFD-2183-491F-BA76-F72F8934577E}" type="datetime1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 smtClean="0"/>
              <a:t>GLTS 201 BY OPADELE ABAYOMI @BABCOCK UNIVERSITY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4988FF-2CA6-49D6-8C7F-AB706E05A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2500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racticingsafescience.org/" TargetMode="External"/><Relationship Id="rId7" Type="http://schemas.openxmlformats.org/officeDocument/2006/relationships/hyperlink" Target="http://www.osha.gov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cdc.gov/niosh/hhe" TargetMode="External"/><Relationship Id="rId5" Type="http://schemas.openxmlformats.org/officeDocument/2006/relationships/hyperlink" Target="http://www.cdc.gov/niosh/injury/trauma.html" TargetMode="External"/><Relationship Id="rId4" Type="http://schemas.openxmlformats.org/officeDocument/2006/relationships/hyperlink" Target="http://www.labsafety.org/freedocs.htm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GLTS 201</a:t>
            </a:r>
            <a:b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HAZARDS AND SAFETY IN THE LABORATORY</a:t>
            </a:r>
            <a:b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Lecturer: Opadele A.E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C:\Users\OLAMIDE\Pictures\2016-06-27\00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731"/>
          <a:stretch>
            <a:fillRect/>
          </a:stretch>
        </p:blipFill>
        <p:spPr bwMode="auto">
          <a:xfrm>
            <a:off x="0" y="0"/>
            <a:ext cx="2170150" cy="1376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6799" y="3018901"/>
            <a:ext cx="3408947" cy="375487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21" y="3030419"/>
            <a:ext cx="2935706" cy="3754877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987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98566"/>
          </a:xfrm>
        </p:spPr>
        <p:txBody>
          <a:bodyPr/>
          <a:lstStyle/>
          <a:p>
            <a:pPr algn="ctr"/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Major Accident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5012" y="1063417"/>
            <a:ext cx="9967528" cy="489542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CALL </a:t>
            </a:r>
            <a:r>
              <a:rPr lang="en-US" sz="24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911 (inform the appropriate </a:t>
            </a:r>
            <a:r>
              <a:rPr lang="en-US" sz="2400" b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authorithies)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University Police and Paramedics are trained to provide first aid; </a:t>
            </a:r>
          </a:p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are trained in advanced medical care. They will use their expertise to </a:t>
            </a:r>
          </a:p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determine if you need medical attention.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 You are strongly advised to follow the medical advice of first responders.</a:t>
            </a:r>
          </a:p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ii.  You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have the option of refusing medical treatment or transport. </a:t>
            </a:r>
          </a:p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iii.  If your injuries warrant further medical attention, you have the option of </a:t>
            </a:r>
          </a:p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seeking medical treatment through the local emergency department, </a:t>
            </a:r>
          </a:p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immediate care clinic, or your own physician.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004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Minor Accident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5201" y="1311443"/>
            <a:ext cx="10518704" cy="4588042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minor accident is something that requires only first aid. A first aid kit should be 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readily available to treat minor accidents. In the event of a minor accident, e.g. a 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bite or scratch from an animal, wash thoroughly with soap and water.</a:t>
            </a: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 if the event is minor:</a:t>
            </a:r>
          </a:p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 Notify your supervisor.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  Fill out the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Babcock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Accident/ Incident Report Form (attached)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iii.  Self-monitor for any unusual signs or symptoms. For example, for a cut or 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bite these would be fever or signs of infection (redness, swelling or heat at 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wound site). If any unusual signs or symptoms occur, seek medical 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attention.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23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Near Miss Reporting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996" y="1431759"/>
            <a:ext cx="8946541" cy="4383504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times when an incident does not result in an accident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 algn="just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These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considered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near misses.</a:t>
            </a:r>
          </a:p>
          <a:p>
            <a:pPr marL="0" indent="0" algn="just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Although a near miss does not require immediate action, it is important to report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these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instances. Near misses are indications of potential problems which need to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investigated further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the Accident/Incident Report Form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064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687" y="385763"/>
            <a:ext cx="10191751" cy="5972176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13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359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Laboratory Hazards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906" y="1152983"/>
            <a:ext cx="9506928" cy="4933949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Numerous physical hazards may be present in the laboratory. While not as exotic as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chemical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biological hazards, physical hazards are responsible for the majority of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workplace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injuries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important to be aware of these hazards, preplan, use personal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protective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equipment and follow basic safety rules in order to prevent accidents involving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physical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hazards.</a:t>
            </a:r>
          </a:p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document describes physical hazards that may be found in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 laboratories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Some sections/information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may also be applicable to the field work and non-laboratory tasks. </a:t>
            </a:r>
          </a:p>
          <a:p>
            <a:pPr marL="0" indent="0" algn="just"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18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template for this appendix was obtained from Cornell University and is used </a:t>
            </a:r>
            <a:r>
              <a:rPr lang="en-US" sz="18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their permission.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855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Equipment Related Hazards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228726"/>
            <a:ext cx="10312401" cy="5400674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A)  AUTOCLAVES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Autoclaves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 a number of physical hazards such as: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 Heat, steam, and pressure.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 Thermal burns from steam and hot liquids.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 Cuts from broken or exploding glass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B)    BATTERIES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Batteries present a number of potential hazards. Charged batteries are “always on.”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Care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 be taken to ensure that electrodes of batteries in storage do not contact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each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other leading to fire.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Lead acid batteries contain corrosive liquids and also generate hydrogen gas during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charging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poses an explosion hazard.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OSHA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requires adequate ventilation to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prevent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hydrogen build up and an eyewash/safety shower in battery charging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locations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40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771526"/>
            <a:ext cx="8946541" cy="5476874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B)     BATTERIES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Lithium batteries may burst into flames if overcharged, and nickel cadmium and lead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acid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contain heavy metals. Almost all rechargeable batteries are capable of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sufficient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current to start fires if short-circuited. 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Because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these sorts of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hazards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disposal considerations, a more detailed document has been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developed.</a:t>
            </a:r>
          </a:p>
          <a:p>
            <a:pPr algn="just"/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SHOCK HAZARDS (ELECTRICAL SAFETY)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Electricity travels in closed circuits, and its normal route is through a conductor. 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Shock occurs when the body becomes a part of the electric circuit. Electric shock can cause direct injuries such as electrical burns, arc burns, and thermal contact burns. </a:t>
            </a:r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51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157288"/>
            <a:ext cx="8946541" cy="5091111"/>
          </a:xfrm>
        </p:spPr>
        <p:txBody>
          <a:bodyPr>
            <a:normAutofit/>
          </a:bodyPr>
          <a:lstStyle/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also cause injuries of an indirect or secondary nature from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involuntary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muscle contractions  from the electric shock.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These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injuries can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include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bruises, bone fractures, and even death resulting from collisions or falls.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Death may also occur from damage to internal organs and cardiac arrest. 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Electrical shock generally occurs from contact in one of three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ways:</a:t>
            </a:r>
          </a:p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Both wires of the electric circuit, or </a:t>
            </a:r>
          </a:p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 One wire of the energized circuit and the ground, or </a:t>
            </a:r>
          </a:p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 A metallic part that has become energized by being in contact with an </a:t>
            </a:r>
          </a:p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energized wire, and another part or ground.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973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6174" y="1681443"/>
            <a:ext cx="8946541" cy="419548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severity of the shock received when a person becomes a part of an electric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circuit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affected by three primary factors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amount of current flowing through the body (measured in amperes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path of the current through the body.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length of time the body is in the circuit.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827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130" y="409856"/>
            <a:ext cx="9404723" cy="1400530"/>
          </a:xfrm>
        </p:spPr>
        <p:txBody>
          <a:bodyPr/>
          <a:lstStyle/>
          <a:p>
            <a:r>
              <a:rPr lang="en-US" sz="3600" dirty="0"/>
              <a:t>Common Laboratory Electrical Hazards and Preventative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776" y="1810386"/>
            <a:ext cx="9564078" cy="4438013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equipment may have different hazards than those you are familiar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Before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new equipment read and follow all equipment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instructions for proper use. 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Access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panels and covers may shield high voltages.  </a:t>
            </a:r>
            <a:endParaRPr lang="en-US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take apart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laboratory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instruments or attempt electrical repairs unless you are a qualified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technician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assigned to perform electrical work by your supervisor. 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Fixed wiring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may only be repaired or modified by Facilities personnel or an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approved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outside repair service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vendo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218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ACCIDENTS AND CONTROL MEASURES (PART ONE)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COURSE OBJECTIVES: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Common laboratory accidents/injuries and their control measures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Hazards and caution in the use of electricity supplies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Causes of fire in the laboratory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Precautions against fire and explosion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Action in an emergency involving fire explosion and implosion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Burns and Scalds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Types of Operation of fire-fighting equipment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1516" y="1299411"/>
            <a:ext cx="2470483" cy="504073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2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063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488" y="1028700"/>
            <a:ext cx="10758487" cy="5219699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Wet hands, salt solutions, and some anti-static devices may enhance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electrical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contact with the body. 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 caution and ground fault circuit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interrupter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(GFCI) devices when these conditions exist.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Remove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rings, watches and other jewelry, which may become part of an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electrical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circuit when working around electricity.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accidental or unexpected starting of electrical equipment can cause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severe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injury or death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23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Common laboratory equipment that may 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automatically start includes: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2914" y="1571626"/>
            <a:ext cx="9606940" cy="4676774"/>
          </a:xfrm>
        </p:spPr>
        <p:txBody>
          <a:bodyPr>
            <a:no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Vacuum Pumps (may start from remote pressure transducer or instrument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compressors (may start on demand from pressure set point) </a:t>
            </a: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Auto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samplers (may move under computer or instrument control)</a:t>
            </a: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Ovens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(thermostat controlled)</a:t>
            </a: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Cryostats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(thermostat controlled)</a:t>
            </a: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Chillers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(thermostat controlled)</a:t>
            </a: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Conditioners (thermostat controlled)</a:t>
            </a: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Lasers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(many have a safety delay in producing a beam, or warm up time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tubes or cavities)</a:t>
            </a: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Sump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 feed pumps (actuated by fluid level)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73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776" y="600076"/>
            <a:ext cx="9564078" cy="4843462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Unplugging something does not necessarily make it safe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Capacitors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may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lethal charge and battery circuits, such as those found in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Uninterruptible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Supplies, also remain live.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 cautious with these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types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devices and apply the applicable energy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controls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 to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mitigate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hazard.</a:t>
            </a:r>
          </a:p>
          <a:p>
            <a:pPr marL="0" indent="0" algn="just">
              <a:buNone/>
            </a:pPr>
            <a:endParaRPr lang="en-US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Instruments in breadboard (developmental) form must be energized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only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under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direct supervision of the technician, and not left unattended while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live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unless protective measures are taken to exclude accidental contact with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any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exposed hazards.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Finished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devices fabricated for experimental purposes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must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 sufficiently enclosed to preclude contact with any exposed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hazards and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 properly grounded.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18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788" y="771526"/>
            <a:ext cx="10215562" cy="54768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Improper use of extension cords is hazardous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you need additional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power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supply, the best solution is to have additional outlets installed by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Facilities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use extension cords or power strips ("power taps") as a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substitute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permanent wiring. 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Never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daisy chain extension cords or power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strips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get power where it is needed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Corrosives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found in the laboratory environment may deteriorate wiring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insulation.  </a:t>
            </a:r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Common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causes of cracked insulation are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the: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mineral acids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bases, ozone, heat, and ultraviolet light.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Inspect all electrical and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extension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cords for wear and tear.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Pay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particular attention near the plug and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where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cord connects to the piece of equipment. 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discover a frayed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electrical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cord  or corroded contacts, lock the equipment out and make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arrangements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repair before reuse.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9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857250"/>
            <a:ext cx="8946541" cy="5391149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electrical devices are also potential ignition sources. </a:t>
            </a:r>
            <a:endParaRPr lang="en-US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Never store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flammable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liquids such as solvents or fuels near electrical equipment, even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temporarily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0" indent="0" algn="just"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Avoid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cluttered work areas and benches because they invite accidents and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injuries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Good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housekeeping and a well-planned layout of temporary wiring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will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 the dangers of fire, shock, and tripping hazards. 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Electrical equipment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 not be installed near eye wash/safety shower stations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168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MECHANICAL HAZARDS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776" y="1485900"/>
            <a:ext cx="9564078" cy="4762500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laboratory instruments have moving parts.  Some of these devices are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samplers, belt-driven pumps, centrifuges, fans, shakers, mixers, and rotary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evaporators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Generally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machines have safeguards  or interlocks to  prevent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machinery-related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injuries, however, caution must always be exercised around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moving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parts. If working with such equipment, follow these safety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guidelines: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946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6" y="614364"/>
            <a:ext cx="9621228" cy="5634036"/>
          </a:xfrm>
        </p:spPr>
        <p:txBody>
          <a:bodyPr>
            <a:norm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Avoid wearing loose fitting clothing or necklaces that could be drawn into a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rotating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assembly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defeat interlocks on doors, access panels, etc.</a:t>
            </a:r>
          </a:p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brake moving parts by hand; wait for motion to stop on its own.</a:t>
            </a:r>
          </a:p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aware of assemblies that vibrate and could “walk” into other objects or fall off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counter.</a:t>
            </a:r>
          </a:p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Safety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glasses must always be worn around any power tool operation.</a:t>
            </a:r>
          </a:p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caution with automatic or computer-controlled machines that could start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unexpectedly.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939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VACCUM HAZARDS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128714"/>
            <a:ext cx="10098089" cy="4491036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laboratories employ vacuum apparatus for analytical equipment like mass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spectrometers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reactive chemical handling and transfer in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Schlenk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lines, filtration, and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desiccation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Some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 guidelines for glass apparatus under vacuum include:</a:t>
            </a: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Inspect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glassware that will be used for reduced pressure to make sure there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defects such as chips or cracks that may compromise its integrity.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only approved glassware for low pressure work. Never use a flat bottom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flask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(unless it is a heavy-walled filter flask) or other thin-walled flask that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isnot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appropriate to handle atmospheric pressure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27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652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0100" y="942976"/>
            <a:ext cx="10101263" cy="530542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a shield between the user and any glass under vacuum or wrap the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glass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tape to contain any glass in the event of an implosion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Glass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Dewar flasks, some distillation columns, CRTs, and other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apparatus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permanently under vacuum.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same precautions apply to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these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items. Note that “Thermos” flasks are especially thin and prone to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breakage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Wrap them with tape to contain glass shards in the event of an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implosion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28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02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PERSONAL PROTECTIVE ELEMENT (PPE)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326" y="1285876"/>
            <a:ext cx="11229974" cy="496252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PPE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is available to provide additional protection to scientists. PPE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selection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 be based on hazards, experimental conditions of each unique experiment.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commonly used types of PPE include: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 Eye Protection - glasses, goggles, face shield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 Gloves - Thin barrier, thick protective, laminate, chemical resistant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 Clothing - Lab coat, whites, scrubs, plastic aprons, other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 Open-toe shoes or sandals are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never appropriate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lab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 Cotton clothing, long pants combined with a lab coat are most effective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working with caustic, flammable or toxic materials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 Lab coat should always be worn to protect exposed skin, street clothes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 Respirators – many types available, some may require medical evaluation &amp; fit testing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before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use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29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968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95082"/>
          </a:xfrm>
        </p:spPr>
        <p:txBody>
          <a:bodyPr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 LABORATORY HEALTH AND SAFETY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818" y="1447800"/>
            <a:ext cx="10347252" cy="439515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1</a:t>
            </a:r>
            <a:r>
              <a:rPr lang="en-US" dirty="0" smtClean="0"/>
              <a:t>.1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 No eating or drinking in the laboratory. Consume food and drink only in properly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designated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areas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1.2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 Applying cosmetics and handling contact lenses is not allowed in laboratories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1.3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 Use the appropriate personal protective equipment (PPE) at all times. Refer to the PPE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procedure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more information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1.4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 Use laboratory equipment for its designated purpose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1.5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 Confine long hair and loose clothing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1.6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 Use a proper pipetting device – absolutely no pipetting by mouth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870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475" y="528638"/>
            <a:ext cx="10372725" cy="5929312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30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592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National Fire Protection Association </a:t>
            </a:r>
            <a:br>
              <a:rPr lang="en-US" dirty="0"/>
            </a:br>
            <a:r>
              <a:rPr lang="en-US" dirty="0"/>
              <a:t>(NFPA) Hazard Labels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862" y="1853249"/>
            <a:ext cx="10991851" cy="4899976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31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405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Hazardous Material Identification </a:t>
            </a:r>
            <a:br>
              <a:rPr lang="en-US" dirty="0"/>
            </a:br>
            <a:r>
              <a:rPr lang="en-US" dirty="0"/>
              <a:t>System (HMIS) Labels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8613" y="2052637"/>
            <a:ext cx="10829925" cy="4562476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32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252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7238" y="838200"/>
            <a:ext cx="9529762" cy="561975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33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214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538" y="919162"/>
            <a:ext cx="9329737" cy="5495925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34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622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RESOURCE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9012" y="1853248"/>
            <a:ext cx="8946541" cy="4195481"/>
          </a:xfrm>
        </p:spPr>
        <p:txBody>
          <a:bodyPr/>
          <a:lstStyle/>
          <a:p>
            <a:r>
              <a:rPr lang="en-US" dirty="0"/>
              <a:t>HHMI Online Safety Courses </a:t>
            </a:r>
            <a:r>
              <a:rPr lang="en-US" dirty="0">
                <a:hlinkClick r:id="rId3"/>
              </a:rPr>
              <a:t>http://www.practicingsafescience.org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Laboratory Safety Institute </a:t>
            </a:r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www.labsafety.org/freedocs.htm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NIOSH Traumatic Occupational Injuries </a:t>
            </a:r>
            <a:r>
              <a:rPr lang="en-US" dirty="0">
                <a:hlinkClick r:id="rId5"/>
              </a:rPr>
              <a:t>http://</a:t>
            </a:r>
            <a:r>
              <a:rPr lang="en-US" dirty="0" smtClean="0">
                <a:hlinkClick r:id="rId5"/>
              </a:rPr>
              <a:t>www.cdc.gov/niosh/injury/trauma.html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NIOSH Health Hazard Evaluations </a:t>
            </a:r>
            <a:r>
              <a:rPr lang="en-US" dirty="0">
                <a:hlinkClick r:id="rId6"/>
              </a:rPr>
              <a:t>http://</a:t>
            </a:r>
            <a:r>
              <a:rPr lang="en-US" dirty="0" smtClean="0">
                <a:hlinkClick r:id="rId6"/>
              </a:rPr>
              <a:t>www.cdc.gov/niosh/hhe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>
                <a:hlinkClick r:id="rId7"/>
              </a:rPr>
              <a:t>www.osha.gov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35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07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20056221">
            <a:off x="-162225" y="1667154"/>
            <a:ext cx="9404723" cy="1400530"/>
          </a:xfrm>
        </p:spPr>
        <p:txBody>
          <a:bodyPr/>
          <a:lstStyle/>
          <a:p>
            <a:r>
              <a:rPr lang="en-US" b="1" dirty="0" smtClean="0"/>
              <a:t>QUESTIONS AND COMMENTS!!!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7122" y="1657350"/>
            <a:ext cx="5324291" cy="508635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357563" y="3524886"/>
            <a:ext cx="2619559" cy="25288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AT THE PROTON THERAPY CENTER/RESEARCH LABORATORY, HOKKIADO UNIVERSITY, JAPAN </a:t>
            </a:r>
            <a:endParaRPr lang="en-US" b="1" dirty="0"/>
          </a:p>
          <a:p>
            <a:pPr algn="ctr"/>
            <a:r>
              <a:rPr lang="en-US" b="1" dirty="0" smtClean="0"/>
              <a:t>Courtesy: GI-CORE and STANFORD UNIVERSITY</a:t>
            </a:r>
            <a:endParaRPr lang="en-US" b="1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36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732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680" y="868680"/>
            <a:ext cx="9864860" cy="5334001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1.7.  Avoid exposure to gases,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vapours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aerosols and particulates by using a properly functioning laboratory fume hood. chemical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1.8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 Proper waste disposal procedures must be followed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Wash hands upon completion of laboratory work and removal of protective equipment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including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gloves and laboratory coats. A vigorous hand washing with mild soap for 20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seconds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appropriate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1.10.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Fix unsafe conditions (employees) or report to the Instructor conducting the laboratory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students).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1.11.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Know the location and correct use of all available safety equipment.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384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6726" y="624840"/>
            <a:ext cx="10347158" cy="5623559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1.12.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Determine potential hazards and appropriate safety precautions before beginning new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confirm that existing safety equipment is sufficient for this new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procedure.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1.13.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Avoid disturbing or distracting other workers while they are performing laboratory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tasks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1.14.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 visitors to the laboratory are equipped with appropriate safety equipment.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1.15.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hazardous chemicals must be correctly and labeled in accordance to Workplace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Hazardous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Materials Information Systems (WHMIS) requirements.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1.16.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Material Safety Data Sheet (MSDS) will be consulted before using an unfami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liar 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GLTS 201 BY OPADELE ABAYOMI @BABCOCK </a:t>
            </a:r>
            <a:r>
              <a:rPr lang="en-US" dirty="0" smtClean="0"/>
              <a:t>UNIVERSITY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991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08" y="1063416"/>
            <a:ext cx="10223032" cy="522922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912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130" y="404592"/>
            <a:ext cx="9404723" cy="1043208"/>
          </a:xfrm>
        </p:spPr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ACCIDENT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130" y="1311443"/>
            <a:ext cx="10147196" cy="4961020"/>
          </a:xfrm>
        </p:spPr>
        <p:txBody>
          <a:bodyPr/>
          <a:lstStyle/>
          <a:p>
            <a:pPr marL="0" indent="0">
              <a:buNone/>
            </a:pPr>
            <a:r>
              <a:rPr lang="en-US" sz="2400" b="1" i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Definition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An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unexpected event with negative consequences occurring without the intention of the one suffering the consequences.</a:t>
            </a:r>
          </a:p>
          <a:p>
            <a:pPr marL="0" indent="0"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All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laboratory accidents, incidents and near misses are to be attended to immediately.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Individuals who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 medical care must be attended to as quickly as possible.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addition, all accidents,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incidents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near misses need to be documented. The documentation is used to determine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when corrective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action is requ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ired.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216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4696" y="709864"/>
            <a:ext cx="10142620" cy="553853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the time of an accident, there is often much confusion. It may be difficult to determine if an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accident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minor or major.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general, a </a:t>
            </a: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minor accident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easily be treated with basic first aid. </a:t>
            </a:r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major accident is one where basic first aid alone may not be enough. If you are unsure, err on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side of major accident and call 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911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addition, it is important to report all laboratory </a:t>
            </a:r>
            <a:r>
              <a:rPr lang="en-US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accidents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regardless of severity. </a:t>
            </a:r>
            <a:endParaRPr lang="en-US" b="1" i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appears to be minor (a slip on the floor) can in a few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days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become major (back pain). It is important therefore to report and document all accidents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injuries with your supervisor, (or appropriate authority).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appropriate response and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reporting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event of a laboratory accident are as follows. A flowchart of this information is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attached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091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826" y="175992"/>
            <a:ext cx="9404723" cy="678250"/>
          </a:xfrm>
        </p:spPr>
        <p:txBody>
          <a:bodyPr/>
          <a:lstStyle/>
          <a:p>
            <a:r>
              <a:rPr lang="en-US" dirty="0" smtClean="0"/>
              <a:t>ACCIDENT FLOW CHART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411" y="854242"/>
            <a:ext cx="11622505" cy="589547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988FF-2CA6-49D6-8C7F-AB706E05A25E}" type="slidenum">
              <a:rPr lang="en-US" smtClean="0"/>
              <a:t>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GLTS 201 BY OPADELE ABAYOMI @BABCOCK UNIVERSITY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916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3279</TotalTime>
  <Words>2827</Words>
  <Application>Microsoft Office PowerPoint</Application>
  <PresentationFormat>Widescreen</PresentationFormat>
  <Paragraphs>293</Paragraphs>
  <Slides>36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Arial</vt:lpstr>
      <vt:lpstr>Calibri</vt:lpstr>
      <vt:lpstr>Century Gothic</vt:lpstr>
      <vt:lpstr>Times New Roman</vt:lpstr>
      <vt:lpstr>Wingdings</vt:lpstr>
      <vt:lpstr>Wingdings 3</vt:lpstr>
      <vt:lpstr>Ion</vt:lpstr>
      <vt:lpstr>GLTS 201  HAZARDS AND SAFETY IN THE LABORATORY        Lecturer: Opadele A.E</vt:lpstr>
      <vt:lpstr>ACCIDENTS AND CONTROL MEASURES (PART ONE)</vt:lpstr>
      <vt:lpstr>GENERAL LABORATORY HEALTH AND SAFETY REQUIREMENTS  </vt:lpstr>
      <vt:lpstr>PowerPoint Presentation</vt:lpstr>
      <vt:lpstr>PowerPoint Presentation</vt:lpstr>
      <vt:lpstr>PowerPoint Presentation</vt:lpstr>
      <vt:lpstr>ACCIDENT</vt:lpstr>
      <vt:lpstr>PowerPoint Presentation</vt:lpstr>
      <vt:lpstr>ACCIDENT FLOW CHART</vt:lpstr>
      <vt:lpstr>Major Accident</vt:lpstr>
      <vt:lpstr>Minor Accident</vt:lpstr>
      <vt:lpstr>Near Miss Reporting</vt:lpstr>
      <vt:lpstr>PowerPoint Presentation</vt:lpstr>
      <vt:lpstr>Laboratory Hazards</vt:lpstr>
      <vt:lpstr>Equipment Related Hazards</vt:lpstr>
      <vt:lpstr>PowerPoint Presentation</vt:lpstr>
      <vt:lpstr>PowerPoint Presentation</vt:lpstr>
      <vt:lpstr>PowerPoint Presentation</vt:lpstr>
      <vt:lpstr>Common Laboratory Electrical Hazards and Preventative Steps</vt:lpstr>
      <vt:lpstr>PowerPoint Presentation</vt:lpstr>
      <vt:lpstr>Common laboratory equipment that may  automatically start includes:</vt:lpstr>
      <vt:lpstr>PowerPoint Presentation</vt:lpstr>
      <vt:lpstr>PowerPoint Presentation</vt:lpstr>
      <vt:lpstr>PowerPoint Presentation</vt:lpstr>
      <vt:lpstr>MECHANICAL HAZARDS</vt:lpstr>
      <vt:lpstr>PowerPoint Presentation</vt:lpstr>
      <vt:lpstr>VACCUM HAZARDS</vt:lpstr>
      <vt:lpstr>PowerPoint Presentation</vt:lpstr>
      <vt:lpstr>PERSONAL PROTECTIVE ELEMENT (PPE)</vt:lpstr>
      <vt:lpstr>PowerPoint Presentation</vt:lpstr>
      <vt:lpstr>National Fire Protection Association  (NFPA) Hazard Labels</vt:lpstr>
      <vt:lpstr>Hazardous Material Identification  System (HMIS) Labels </vt:lpstr>
      <vt:lpstr>PowerPoint Presentation</vt:lpstr>
      <vt:lpstr>PowerPoint Presentation</vt:lpstr>
      <vt:lpstr>ONLINE RESOURCE</vt:lpstr>
      <vt:lpstr>QUESTIONS AND COMMENTS!!!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GLTS 201   HAZARDS AND SAFETY IN THE LABORATORY  Lecturer: Opadele Abayomi E. (M.Sc)</dc:title>
  <dc:subject>GLTS 201: HAZARDS AND SAFETY IN LABORATORY</dc:subject>
  <dc:creator>LECTURER: OPADELE ABAYOMI EMMANUEL</dc:creator>
  <cp:keywords>BABCOCK UNIVERSITY</cp:keywords>
  <cp:lastModifiedBy>USER</cp:lastModifiedBy>
  <cp:revision>37</cp:revision>
  <dcterms:created xsi:type="dcterms:W3CDTF">2017-10-10T17:39:35Z</dcterms:created>
  <dcterms:modified xsi:type="dcterms:W3CDTF">2018-09-11T13:53:01Z</dcterms:modified>
</cp:coreProperties>
</file>

<file path=docProps/thumbnail.jpeg>
</file>